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8" r:id="rId4"/>
    <p:sldId id="274" r:id="rId5"/>
    <p:sldId id="258" r:id="rId6"/>
    <p:sldId id="269" r:id="rId7"/>
    <p:sldId id="267" r:id="rId8"/>
    <p:sldId id="270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77" r:id="rId18"/>
    <p:sldId id="275" r:id="rId19"/>
    <p:sldId id="276" r:id="rId20"/>
    <p:sldId id="27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wmf>
</file>

<file path=ppt/media/image11.wmf>
</file>

<file path=ppt/media/image12.wmf>
</file>

<file path=ppt/media/image13.png>
</file>

<file path=ppt/media/image14.jpeg>
</file>

<file path=ppt/media/image15.wmf>
</file>

<file path=ppt/media/image16.wmf>
</file>

<file path=ppt/media/image17.wmf>
</file>

<file path=ppt/media/image18.wmf>
</file>

<file path=ppt/media/image19.wmf>
</file>

<file path=ppt/media/image2.jpe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jpeg>
</file>

<file path=ppt/media/image7.png>
</file>

<file path=ppt/media/image8.wm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glowscotland.org.uk/gc/globalcitizenshiped/antiracist-critical-thinking/" TargetMode="External"/><Relationship Id="rId2" Type="http://schemas.openxmlformats.org/officeDocument/2006/relationships/hyperlink" Target="mailto:gceducationscot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oleObject" Target="../embeddings/oleObject1.bin"/><Relationship Id="rId7" Type="http://schemas.openxmlformats.org/officeDocument/2006/relationships/image" Target="../media/image10.w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12.wmf"/><Relationship Id="rId5" Type="http://schemas.openxmlformats.org/officeDocument/2006/relationships/image" Target="../media/image9.png"/><Relationship Id="rId10" Type="http://schemas.openxmlformats.org/officeDocument/2006/relationships/oleObject" Target="../embeddings/oleObject4.bin"/><Relationship Id="rId4" Type="http://schemas.openxmlformats.org/officeDocument/2006/relationships/image" Target="../media/image8.wmf"/><Relationship Id="rId9" Type="http://schemas.openxmlformats.org/officeDocument/2006/relationships/image" Target="../media/image11.w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E4810-2757-99DE-D16F-249FEBEA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Introducing Antiracist critical thinking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5F795D-7A05-3285-33F2-ED1A51D49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9384" y="3923380"/>
            <a:ext cx="8205346" cy="1947333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Nuzhat Uthmani</a:t>
            </a:r>
          </a:p>
          <a:p>
            <a:r>
              <a:rPr lang="en-GB" dirty="0">
                <a:solidFill>
                  <a:schemeClr val="tx1"/>
                </a:solidFill>
              </a:rPr>
              <a:t>Global Citizenship Education in Scotland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March 2023</a:t>
            </a:r>
          </a:p>
        </p:txBody>
      </p:sp>
      <p:pic>
        <p:nvPicPr>
          <p:cNvPr id="7" name="Picture 6" descr="A picture containing person, holding, hand&#10;&#10;Description automatically generated">
            <a:extLst>
              <a:ext uri="{FF2B5EF4-FFF2-40B4-BE49-F238E27FC236}">
                <a16:creationId xmlns:a16="http://schemas.microsoft.com/office/drawing/2014/main" id="{B57F0A3B-B9B0-20EA-53BC-0151A6AC0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904" y="3540602"/>
            <a:ext cx="2566284" cy="2566284"/>
          </a:xfrm>
          <a:prstGeom prst="rect">
            <a:avLst/>
          </a:prstGeom>
        </p:spPr>
      </p:pic>
      <p:pic>
        <p:nvPicPr>
          <p:cNvPr id="1026" name="Picture 2" descr="STEP | Home">
            <a:extLst>
              <a:ext uri="{FF2B5EF4-FFF2-40B4-BE49-F238E27FC236}">
                <a16:creationId xmlns:a16="http://schemas.microsoft.com/office/drawing/2014/main" id="{1779C89E-8222-3006-E7DC-118AE572D2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4640" y="3909344"/>
            <a:ext cx="27432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615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E05CE7F-7718-4306-9828-93438894E8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5399644"/>
              </p:ext>
            </p:extLst>
          </p:nvPr>
        </p:nvGraphicFramePr>
        <p:xfrm>
          <a:off x="630745" y="304860"/>
          <a:ext cx="10989035" cy="619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671040" imgH="5454720" progId="Paint.Picture">
                  <p:embed/>
                </p:oleObj>
              </mc:Choice>
              <mc:Fallback>
                <p:oleObj name="Bitmap Image" r:id="rId2" imgW="9671040" imgH="54547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0745" y="304860"/>
                        <a:ext cx="10989035" cy="619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3808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E43AA15-3E7D-7648-C65F-3D93F8B550BD}"/>
              </a:ext>
            </a:extLst>
          </p:cNvPr>
          <p:cNvSpPr txBox="1"/>
          <p:nvPr/>
        </p:nvSpPr>
        <p:spPr>
          <a:xfrm>
            <a:off x="457200" y="310551"/>
            <a:ext cx="71771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u="none" strike="noStrike" dirty="0">
                <a:effectLst/>
              </a:rPr>
              <a:t>WORLD WAR II: Why have you chosen this resource or example?</a:t>
            </a:r>
            <a:endParaRPr lang="en-GB" sz="2000" b="1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631DC80-8DB8-D606-5F97-A462D4AB2B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691974"/>
              </p:ext>
            </p:extLst>
          </p:nvPr>
        </p:nvGraphicFramePr>
        <p:xfrm>
          <a:off x="1026003" y="1103451"/>
          <a:ext cx="10516140" cy="54975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619600" imgH="3232080" progId="Paint.Picture">
                  <p:embed/>
                </p:oleObj>
              </mc:Choice>
              <mc:Fallback>
                <p:oleObj name="Bitmap Image" r:id="rId2" imgW="5619600" imgH="32320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6003" y="1103451"/>
                        <a:ext cx="10516140" cy="54975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5329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E43AA15-3E7D-7648-C65F-3D93F8B550BD}"/>
              </a:ext>
            </a:extLst>
          </p:cNvPr>
          <p:cNvSpPr txBox="1"/>
          <p:nvPr/>
        </p:nvSpPr>
        <p:spPr>
          <a:xfrm>
            <a:off x="457200" y="310551"/>
            <a:ext cx="71771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Whose perspective is it from?</a:t>
            </a:r>
            <a:endParaRPr lang="en-GB" sz="2000" b="1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7F1F292-82EF-240F-4E5C-D6D226B048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4567845"/>
              </p:ext>
            </p:extLst>
          </p:nvPr>
        </p:nvGraphicFramePr>
        <p:xfrm>
          <a:off x="686818" y="944801"/>
          <a:ext cx="10820819" cy="55991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556240" imgH="3619440" progId="Paint.Picture">
                  <p:embed/>
                </p:oleObj>
              </mc:Choice>
              <mc:Fallback>
                <p:oleObj name="Bitmap Image" r:id="rId2" imgW="5556240" imgH="36194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6818" y="944801"/>
                        <a:ext cx="10820819" cy="55991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7739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E43AA15-3E7D-7648-C65F-3D93F8B550BD}"/>
              </a:ext>
            </a:extLst>
          </p:cNvPr>
          <p:cNvSpPr txBox="1"/>
          <p:nvPr/>
        </p:nvSpPr>
        <p:spPr>
          <a:xfrm>
            <a:off x="457200" y="310551"/>
            <a:ext cx="71771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Whose perspective is missing?</a:t>
            </a:r>
            <a:endParaRPr lang="en-GB" sz="2000" b="1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9D930A5-9AAC-FFE9-8C5B-1F89844884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9633881"/>
              </p:ext>
            </p:extLst>
          </p:nvPr>
        </p:nvGraphicFramePr>
        <p:xfrm>
          <a:off x="831191" y="933899"/>
          <a:ext cx="10754084" cy="5638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543640" imgH="3606840" progId="Paint.Picture">
                  <p:embed/>
                </p:oleObj>
              </mc:Choice>
              <mc:Fallback>
                <p:oleObj name="Bitmap Image" r:id="rId2" imgW="5543640" imgH="36068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1191" y="933899"/>
                        <a:ext cx="10754084" cy="56386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4429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E43AA15-3E7D-7648-C65F-3D93F8B550BD}"/>
              </a:ext>
            </a:extLst>
          </p:cNvPr>
          <p:cNvSpPr txBox="1"/>
          <p:nvPr/>
        </p:nvSpPr>
        <p:spPr>
          <a:xfrm>
            <a:off x="457200" y="310551"/>
            <a:ext cx="71771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Why is it missing?</a:t>
            </a:r>
            <a:endParaRPr lang="en-GB" sz="2000" b="1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E8A07DED-15F9-47E0-E08D-B6BDD70A32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230810"/>
              </p:ext>
            </p:extLst>
          </p:nvPr>
        </p:nvGraphicFramePr>
        <p:xfrm>
          <a:off x="899243" y="1080068"/>
          <a:ext cx="10565263" cy="5488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42120" imgH="3556080" progId="Paint.Picture">
                  <p:embed/>
                </p:oleObj>
              </mc:Choice>
              <mc:Fallback>
                <p:oleObj name="Bitmap Image" r:id="rId2" imgW="5442120" imgH="35560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243" y="1080068"/>
                        <a:ext cx="10565263" cy="5488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0648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E43AA15-3E7D-7648-C65F-3D93F8B550BD}"/>
              </a:ext>
            </a:extLst>
          </p:cNvPr>
          <p:cNvSpPr txBox="1"/>
          <p:nvPr/>
        </p:nvSpPr>
        <p:spPr>
          <a:xfrm>
            <a:off x="457200" y="310551"/>
            <a:ext cx="71771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Who does it impact on?</a:t>
            </a:r>
            <a:endParaRPr lang="en-GB" sz="2000" b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0D9820A-DBEF-F70A-7F8C-2C67E1B02A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69" y="881871"/>
            <a:ext cx="10580771" cy="535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512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E43AA15-3E7D-7648-C65F-3D93F8B550BD}"/>
              </a:ext>
            </a:extLst>
          </p:cNvPr>
          <p:cNvSpPr txBox="1"/>
          <p:nvPr/>
        </p:nvSpPr>
        <p:spPr>
          <a:xfrm>
            <a:off x="457200" y="310551"/>
            <a:ext cx="71771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How does it link with modern Scotland today?</a:t>
            </a:r>
            <a:endParaRPr lang="en-GB" sz="2000" b="1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9878BC4-359B-F135-F41D-9340C2C12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02" y="877816"/>
            <a:ext cx="10557475" cy="5579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2110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70250-3E3D-288E-0C88-9BCCC4648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8" y="5458439"/>
            <a:ext cx="8534400" cy="1507067"/>
          </a:xfrm>
        </p:spPr>
        <p:txBody>
          <a:bodyPr/>
          <a:lstStyle/>
          <a:p>
            <a:r>
              <a:rPr lang="en-GB" dirty="0"/>
              <a:t>Role of </a:t>
            </a:r>
            <a:r>
              <a:rPr lang="en-GB" dirty="0" err="1"/>
              <a:t>scotland’s</a:t>
            </a:r>
            <a:r>
              <a:rPr lang="en-GB" dirty="0"/>
              <a:t> schools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1D0706-ABEF-9A0A-2244-678CD19717BA}"/>
              </a:ext>
            </a:extLst>
          </p:cNvPr>
          <p:cNvSpPr txBox="1"/>
          <p:nvPr/>
        </p:nvSpPr>
        <p:spPr>
          <a:xfrm>
            <a:off x="572894" y="269833"/>
            <a:ext cx="10350920" cy="6238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How do we fulfil these priorities?</a:t>
            </a:r>
          </a:p>
          <a:p>
            <a:endParaRPr lang="en-GB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Recognise Scotland’s place in empire, colonialism and slavery and the impac</a:t>
            </a:r>
            <a:r>
              <a:rPr lang="en-GB" dirty="0">
                <a:ea typeface="Calibri" panose="020F0502020204030204" pitchFamily="34" charset="0"/>
                <a:cs typeface="Times New Roman" panose="02020603050405020304" pitchFamily="18" charset="0"/>
              </a:rPr>
              <a:t>t on our diverse communities.</a:t>
            </a:r>
          </a:p>
          <a:p>
            <a:pPr marL="800100" lvl="1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b="1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Be factual, facilitate discussions, encourage critical thinking.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Create a space </a:t>
            </a:r>
            <a:r>
              <a:rPr lang="en-GB" dirty="0">
                <a:ea typeface="Calibri" panose="020F0502020204030204" pitchFamily="34" charset="0"/>
                <a:cs typeface="Times New Roman" panose="02020603050405020304" pitchFamily="18" charset="0"/>
              </a:rPr>
              <a:t>for unlearning and new collaborative learning</a:t>
            </a: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b="1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Staff research groups, share professional development.</a:t>
            </a:r>
          </a:p>
          <a:p>
            <a:pPr marL="800100" lvl="1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b="1" i="1" dirty="0">
                <a:ea typeface="Calibri" panose="020F0502020204030204" pitchFamily="34" charset="0"/>
                <a:cs typeface="Times New Roman" panose="02020603050405020304" pitchFamily="18" charset="0"/>
              </a:rPr>
              <a:t>Co-design learning with pupils around the issues important to them.</a:t>
            </a:r>
            <a:endParaRPr lang="en-GB" b="1" i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Embed antiracism in the curricula &amp; culture.</a:t>
            </a:r>
          </a:p>
          <a:p>
            <a:pPr marL="800100" lvl="1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b="1" i="1" dirty="0">
                <a:ea typeface="Calibri" panose="020F0502020204030204" pitchFamily="34" charset="0"/>
                <a:cs typeface="Times New Roman" panose="02020603050405020304" pitchFamily="18" charset="0"/>
              </a:rPr>
              <a:t>Implement the Antiracist Critical Thinking Model</a:t>
            </a:r>
            <a:endParaRPr lang="en-GB" b="1" i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Increase representation &amp; engagement of minority communities in our decision making structures and processes. </a:t>
            </a:r>
          </a:p>
          <a:p>
            <a:pPr marL="800100" lvl="1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b="1" i="1" dirty="0">
                <a:ea typeface="Calibri" panose="020F0502020204030204" pitchFamily="34" charset="0"/>
                <a:cs typeface="Times New Roman" panose="02020603050405020304" pitchFamily="18" charset="0"/>
              </a:rPr>
              <a:t>Diversify your parent council &amp; those who you consult with.</a:t>
            </a:r>
          </a:p>
          <a:p>
            <a:pPr marL="800100" lvl="1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b="1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Not just for schools with a multicultural demographic.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Co-production with minority communities.</a:t>
            </a:r>
          </a:p>
          <a:p>
            <a:pPr marL="800100" lvl="1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b="1" i="1" dirty="0">
                <a:ea typeface="Calibri" panose="020F0502020204030204" pitchFamily="34" charset="0"/>
                <a:cs typeface="Times New Roman" panose="02020603050405020304" pitchFamily="18" charset="0"/>
              </a:rPr>
              <a:t>Involve families in decision making and planning of events.</a:t>
            </a:r>
            <a:endParaRPr lang="en-GB" b="1" i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Increase the racial literacy and cultural competency of the education workforce.</a:t>
            </a:r>
          </a:p>
          <a:p>
            <a:pPr marL="800100" lvl="1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b="1" i="1" dirty="0">
                <a:ea typeface="Calibri" panose="020F0502020204030204" pitchFamily="34" charset="0"/>
                <a:cs typeface="Times New Roman" panose="02020603050405020304" pitchFamily="18" charset="0"/>
              </a:rPr>
              <a:t>Building Racial Literacy Programme, Education Scotland</a:t>
            </a:r>
          </a:p>
          <a:p>
            <a:pPr marL="800100" lvl="1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b="1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Read, watch and LISTEN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2D7A92-8D66-2BDD-213F-F6A74C042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3742" y="1338629"/>
            <a:ext cx="26193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38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ADCD8-D164-F675-3CBD-F83E8949C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 to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8B927-D2D8-5918-FD79-03F4D3389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Do you find this model helpful to use in your context?</a:t>
            </a:r>
          </a:p>
          <a:p>
            <a:r>
              <a:rPr lang="en-GB" dirty="0">
                <a:solidFill>
                  <a:schemeClr val="tx1"/>
                </a:solidFill>
              </a:rPr>
              <a:t>What opportunities will it provide you?</a:t>
            </a:r>
          </a:p>
          <a:p>
            <a:r>
              <a:rPr lang="en-GB" dirty="0">
                <a:solidFill>
                  <a:schemeClr val="tx1"/>
                </a:solidFill>
              </a:rPr>
              <a:t>What challenges may remain in using it or adopting it in your context?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Have a go!</a:t>
            </a:r>
          </a:p>
        </p:txBody>
      </p:sp>
    </p:spTree>
    <p:extLst>
      <p:ext uri="{BB962C8B-B14F-4D97-AF65-F5344CB8AC3E}">
        <p14:creationId xmlns:p14="http://schemas.microsoft.com/office/powerpoint/2010/main" val="13630056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AC8DA-0271-AD93-F7FC-A034047F7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Optional extension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AE3A9-3862-3F1C-DF6A-985F21B52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Choose an aspect of your teaching or management within your context to apply the Antiracist Critical Thinking Model.</a:t>
            </a:r>
          </a:p>
          <a:p>
            <a:r>
              <a:rPr lang="en-GB" dirty="0">
                <a:solidFill>
                  <a:schemeClr val="tx1"/>
                </a:solidFill>
              </a:rPr>
              <a:t>Use the supplied template to make points under each question</a:t>
            </a:r>
          </a:p>
          <a:p>
            <a:r>
              <a:rPr lang="en-GB" dirty="0">
                <a:solidFill>
                  <a:schemeClr val="tx1"/>
                </a:solidFill>
              </a:rPr>
              <a:t>Email your model to me at </a:t>
            </a:r>
            <a:r>
              <a:rPr lang="en-GB" b="1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gceducationscot@gmail.com</a:t>
            </a:r>
            <a:r>
              <a:rPr lang="en-GB" b="1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chemeClr val="tx1"/>
                </a:solidFill>
              </a:rPr>
              <a:t>for feedback and further discussion.</a:t>
            </a:r>
          </a:p>
          <a:p>
            <a:r>
              <a:rPr lang="en-GB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https://blogs.glowscotland.org.uk/gc/globalcitizenshiped/antiracist-critical-thinking/</a:t>
            </a:r>
            <a:endParaRPr lang="en-GB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MentiText"/>
              </a:rPr>
              <a:t>Go to </a:t>
            </a:r>
            <a:r>
              <a:rPr lang="en-US" b="1" i="0" dirty="0">
                <a:solidFill>
                  <a:schemeClr val="tx1"/>
                </a:solidFill>
                <a:effectLst/>
                <a:latin typeface="MentiText"/>
              </a:rPr>
              <a:t>www.menti.com</a:t>
            </a:r>
            <a:r>
              <a:rPr lang="en-US" b="0" i="0" dirty="0">
                <a:solidFill>
                  <a:schemeClr val="tx1"/>
                </a:solidFill>
                <a:effectLst/>
                <a:latin typeface="MentiText"/>
              </a:rPr>
              <a:t> and use the code </a:t>
            </a:r>
            <a:r>
              <a:rPr lang="en-US" b="1" i="0" dirty="0">
                <a:solidFill>
                  <a:schemeClr val="tx1"/>
                </a:solidFill>
                <a:effectLst/>
                <a:latin typeface="MentiText"/>
              </a:rPr>
              <a:t>2254 4026</a:t>
            </a:r>
            <a:endParaRPr lang="en-GB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3A53B7-B750-97F3-BE27-D3585917F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7577" y="3855099"/>
            <a:ext cx="2647950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877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0DBE7-84F4-8F40-A545-122F9BA89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Antiracist critical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215D4-1197-38EE-DE7C-B257F60DF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Nuzhat Uthmani (she/her)</a:t>
            </a:r>
          </a:p>
          <a:p>
            <a:r>
              <a:rPr lang="en-GB" dirty="0">
                <a:solidFill>
                  <a:schemeClr val="tx1"/>
                </a:solidFill>
              </a:rPr>
              <a:t>Acting Principal Teacher, Glasgow</a:t>
            </a:r>
          </a:p>
          <a:p>
            <a:r>
              <a:rPr lang="en-GB" dirty="0">
                <a:solidFill>
                  <a:schemeClr val="tx1"/>
                </a:solidFill>
              </a:rPr>
              <a:t>Lead on Equalities &amp; Sustainability, Antiracism &amp; Global Citizenship</a:t>
            </a:r>
          </a:p>
          <a:p>
            <a:r>
              <a:rPr lang="en-GB" dirty="0">
                <a:solidFill>
                  <a:schemeClr val="tx1"/>
                </a:solidFill>
              </a:rPr>
              <a:t>Chair of the EIS Antiracist Sub Committee</a:t>
            </a:r>
          </a:p>
          <a:p>
            <a:r>
              <a:rPr lang="en-GB" dirty="0">
                <a:solidFill>
                  <a:schemeClr val="tx1"/>
                </a:solidFill>
              </a:rPr>
              <a:t>Co-Chair Scot Gov Diversity in the Teaching Profession sub group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7C3378-BB41-B329-3BC6-498C8EC10854}"/>
              </a:ext>
            </a:extLst>
          </p:cNvPr>
          <p:cNvSpPr txBox="1"/>
          <p:nvPr/>
        </p:nvSpPr>
        <p:spPr>
          <a:xfrm>
            <a:off x="803082" y="6170212"/>
            <a:ext cx="9740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@NUthmani     @GCEducationScot  -  gceducationscot@gmail.com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3354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EAEA3-8F50-5F31-1965-F543554E8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Any Questions or feedback</a:t>
            </a:r>
          </a:p>
        </p:txBody>
      </p:sp>
      <p:pic>
        <p:nvPicPr>
          <p:cNvPr id="3074" name="Picture 2" descr="Image Result">
            <a:extLst>
              <a:ext uri="{FF2B5EF4-FFF2-40B4-BE49-F238E27FC236}">
                <a16:creationId xmlns:a16="http://schemas.microsoft.com/office/drawing/2014/main" id="{C14C238A-5F4D-2311-2B08-1A57ECC1BD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13" y="1458382"/>
            <a:ext cx="302895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4DA7CF-5D88-F3B2-DACE-6988783A5CD2}"/>
              </a:ext>
            </a:extLst>
          </p:cNvPr>
          <p:cNvSpPr txBox="1"/>
          <p:nvPr/>
        </p:nvSpPr>
        <p:spPr>
          <a:xfrm>
            <a:off x="5770880" y="2001520"/>
            <a:ext cx="51917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0" dirty="0">
                <a:effectLst/>
              </a:rPr>
              <a:t>“Do the best you can until you know better. </a:t>
            </a:r>
          </a:p>
          <a:p>
            <a:endParaRPr lang="en-US" sz="2800" dirty="0"/>
          </a:p>
          <a:p>
            <a:r>
              <a:rPr lang="en-US" sz="2800" i="0" dirty="0">
                <a:effectLst/>
              </a:rPr>
              <a:t>Then when you know better, do better."</a:t>
            </a:r>
            <a:endParaRPr lang="en-GB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925F69-31A0-818B-FE69-0998022BBC0E}"/>
              </a:ext>
            </a:extLst>
          </p:cNvPr>
          <p:cNvSpPr txBox="1"/>
          <p:nvPr/>
        </p:nvSpPr>
        <p:spPr>
          <a:xfrm>
            <a:off x="803082" y="6170212"/>
            <a:ext cx="9740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@NUthmani     @GCEducationScot  -  gceducationscot@gmail.com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9385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42A1E-BE8F-F688-E0E6-D8D4B7346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Initial Reflections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F18A03-AE48-5EF5-04DD-FC3B6B6DAC0F}"/>
              </a:ext>
            </a:extLst>
          </p:cNvPr>
          <p:cNvSpPr txBox="1"/>
          <p:nvPr/>
        </p:nvSpPr>
        <p:spPr>
          <a:xfrm>
            <a:off x="1193772" y="2474893"/>
            <a:ext cx="43016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effectLst/>
                <a:latin typeface="MentiText"/>
              </a:rPr>
              <a:t>Go to </a:t>
            </a:r>
            <a:r>
              <a:rPr lang="en-US" sz="2800" b="1" i="0" dirty="0">
                <a:effectLst/>
                <a:latin typeface="MentiText"/>
              </a:rPr>
              <a:t>www.menti.com</a:t>
            </a:r>
            <a:r>
              <a:rPr lang="en-US" sz="2800" b="0" i="0" dirty="0">
                <a:effectLst/>
                <a:latin typeface="MentiText"/>
              </a:rPr>
              <a:t> and </a:t>
            </a:r>
          </a:p>
          <a:p>
            <a:r>
              <a:rPr lang="en-US" sz="2800" b="0" i="0" dirty="0">
                <a:effectLst/>
                <a:latin typeface="MentiText"/>
              </a:rPr>
              <a:t>use the code </a:t>
            </a:r>
            <a:r>
              <a:rPr lang="en-US" sz="2800" b="1" i="0" dirty="0">
                <a:effectLst/>
                <a:latin typeface="MentiText"/>
              </a:rPr>
              <a:t>1812 7828</a:t>
            </a:r>
            <a:endParaRPr lang="en-GB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9C6040-6A44-D2F7-A448-8DD283A9A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871" y="1057275"/>
            <a:ext cx="4772357" cy="460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941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70250-3E3D-288E-0C88-9BCCC4648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894" y="4778439"/>
            <a:ext cx="8534400" cy="1507067"/>
          </a:xfrm>
        </p:spPr>
        <p:txBody>
          <a:bodyPr/>
          <a:lstStyle/>
          <a:p>
            <a:r>
              <a:rPr lang="en-GB" dirty="0"/>
              <a:t>Role of </a:t>
            </a:r>
            <a:r>
              <a:rPr lang="en-GB" dirty="0" err="1"/>
              <a:t>scotland’s</a:t>
            </a:r>
            <a:r>
              <a:rPr lang="en-GB" dirty="0"/>
              <a:t> schools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1D0706-ABEF-9A0A-2244-678CD19717BA}"/>
              </a:ext>
            </a:extLst>
          </p:cNvPr>
          <p:cNvSpPr txBox="1"/>
          <p:nvPr/>
        </p:nvSpPr>
        <p:spPr>
          <a:xfrm>
            <a:off x="644456" y="675860"/>
            <a:ext cx="9851266" cy="4266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What should schools of 21</a:t>
            </a:r>
            <a:r>
              <a:rPr lang="en-GB" b="1" baseline="30000" dirty="0"/>
              <a:t>st</a:t>
            </a:r>
            <a:r>
              <a:rPr lang="en-GB" b="1" dirty="0"/>
              <a:t> Century Scotland look like?</a:t>
            </a:r>
          </a:p>
          <a:p>
            <a:endParaRPr lang="en-GB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Priorities: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Recognise Scotland’s place in empire, colonialism and slavery and the impac</a:t>
            </a:r>
            <a:r>
              <a:rPr lang="en-GB" dirty="0">
                <a:ea typeface="Calibri" panose="020F0502020204030204" pitchFamily="34" charset="0"/>
                <a:cs typeface="Times New Roman" panose="02020603050405020304" pitchFamily="18" charset="0"/>
              </a:rPr>
              <a:t>t on our diverse communities.</a:t>
            </a:r>
            <a:endParaRPr lang="en-GB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Create a space </a:t>
            </a:r>
            <a:r>
              <a:rPr lang="en-GB" dirty="0">
                <a:ea typeface="Calibri" panose="020F0502020204030204" pitchFamily="34" charset="0"/>
                <a:cs typeface="Times New Roman" panose="02020603050405020304" pitchFamily="18" charset="0"/>
              </a:rPr>
              <a:t>for unlearning and new collaborative learning</a:t>
            </a: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Embed antiracism in the curricula &amp; culture.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Increase representation of minority communities in our decision making structures and processes. 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Increase engagement with minority communities.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Co-production with minority communities.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Increase the racial literacy and cultural competency of the education workforce.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2D7A92-8D66-2BDD-213F-F6A74C042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1721" y="4479395"/>
            <a:ext cx="2619375" cy="1743075"/>
          </a:xfrm>
          <a:prstGeom prst="rect">
            <a:avLst/>
          </a:prstGeom>
        </p:spPr>
      </p:pic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4DBAD8E4-2216-5B7A-5A5A-CAEA601B6A85}"/>
              </a:ext>
            </a:extLst>
          </p:cNvPr>
          <p:cNvSpPr/>
          <p:nvPr/>
        </p:nvSpPr>
        <p:spPr>
          <a:xfrm>
            <a:off x="8619214" y="230588"/>
            <a:ext cx="3355450" cy="1176793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D21EC-89C9-C234-0D35-EBF90F463182}"/>
              </a:ext>
            </a:extLst>
          </p:cNvPr>
          <p:cNvSpPr txBox="1"/>
          <p:nvPr/>
        </p:nvSpPr>
        <p:spPr>
          <a:xfrm>
            <a:off x="8881607" y="469403"/>
            <a:ext cx="2949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“Get comfortable with our discomfort.”</a:t>
            </a:r>
          </a:p>
        </p:txBody>
      </p:sp>
    </p:spTree>
    <p:extLst>
      <p:ext uri="{BB962C8B-B14F-4D97-AF65-F5344CB8AC3E}">
        <p14:creationId xmlns:p14="http://schemas.microsoft.com/office/powerpoint/2010/main" val="260130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9D642-8DF5-8D04-E0E9-D344EC645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134314"/>
            <a:ext cx="8534400" cy="1507067"/>
          </a:xfrm>
        </p:spPr>
        <p:txBody>
          <a:bodyPr/>
          <a:lstStyle/>
          <a:p>
            <a:r>
              <a:rPr lang="en-GB" dirty="0"/>
              <a:t>Current developments</a:t>
            </a:r>
          </a:p>
        </p:txBody>
      </p:sp>
      <p:pic>
        <p:nvPicPr>
          <p:cNvPr id="4" name="Picture 2" descr="30 years of the United Nations Convention on the Rights of the Child -  Association for Young People&amp;#39;s Health">
            <a:extLst>
              <a:ext uri="{FF2B5EF4-FFF2-40B4-BE49-F238E27FC236}">
                <a16:creationId xmlns:a16="http://schemas.microsoft.com/office/drawing/2014/main" id="{70262558-E700-6FDE-0708-8172DCAD0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379" y="298235"/>
            <a:ext cx="3096344" cy="4128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9E4C3A-7008-CC56-FBE1-9CC6FC22A6C5}"/>
              </a:ext>
            </a:extLst>
          </p:cNvPr>
          <p:cNvSpPr txBox="1"/>
          <p:nvPr/>
        </p:nvSpPr>
        <p:spPr>
          <a:xfrm>
            <a:off x="5149819" y="1189283"/>
            <a:ext cx="60350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</a:rPr>
              <a:t>Scottish Government’s Antiracism in Education Programme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</a:rPr>
              <a:t>Diversity in the Education Workforce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</a:rPr>
              <a:t>Curriculum Reform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</a:rPr>
              <a:t>Tackling Racism &amp; Racist Incidents in schools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b="1" dirty="0">
                <a:solidFill>
                  <a:schemeClr val="tx1"/>
                </a:solidFill>
              </a:rPr>
              <a:t>Professional Leadership and Learning</a:t>
            </a:r>
          </a:p>
        </p:txBody>
      </p:sp>
      <p:pic>
        <p:nvPicPr>
          <p:cNvPr id="3" name="Picture 2" descr="Black Lives Matter: How to teach children about anti-racism in a racist  world | The Independent | The Independent">
            <a:extLst>
              <a:ext uri="{FF2B5EF4-FFF2-40B4-BE49-F238E27FC236}">
                <a16:creationId xmlns:a16="http://schemas.microsoft.com/office/drawing/2014/main" id="{0A8024FF-C140-30CD-3A84-C4C7F2510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1856" y="3858510"/>
            <a:ext cx="2708433" cy="203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2673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02DDA-E368-E32C-3E9A-B37451302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Antiracism – why now?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13C594-C477-3494-BF3D-3A8710E53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9131" y="2318128"/>
            <a:ext cx="4678445" cy="2164131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039C931-8471-C323-3B76-EF9B1FF169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6227117"/>
              </p:ext>
            </p:extLst>
          </p:nvPr>
        </p:nvGraphicFramePr>
        <p:xfrm>
          <a:off x="408829" y="426883"/>
          <a:ext cx="4194976" cy="1679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5645160" imgH="2260440" progId="Paint.Picture">
                  <p:embed/>
                </p:oleObj>
              </mc:Choice>
              <mc:Fallback>
                <p:oleObj name="Bitmap Image" r:id="rId3" imgW="5645160" imgH="2260440" progId="Paint.Pictur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7F1009F-83B0-4BC5-834A-06805AB264E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8829" y="426883"/>
                        <a:ext cx="4194976" cy="16798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2E112F3-9859-B024-9F27-D0B74820CF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13188"/>
            <a:ext cx="5880227" cy="1530141"/>
          </a:xfrm>
          <a:prstGeom prst="rect">
            <a:avLst/>
          </a:prstGeom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219962B-6520-CE6C-6E04-ADECB1B64A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221920"/>
              </p:ext>
            </p:extLst>
          </p:nvPr>
        </p:nvGraphicFramePr>
        <p:xfrm>
          <a:off x="5257672" y="5504463"/>
          <a:ext cx="6718555" cy="12282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765760" imgH="1054080" progId="Paint.Picture">
                  <p:embed/>
                </p:oleObj>
              </mc:Choice>
              <mc:Fallback>
                <p:oleObj name="Bitmap Image" r:id="rId6" imgW="5765760" imgH="1054080" progId="Paint.Picture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DFC8E8B-801F-4F88-A23F-6D38CF8B04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57672" y="5504463"/>
                        <a:ext cx="6718555" cy="12282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10D7CB6-752F-33F7-4C97-12863879E1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8739762"/>
              </p:ext>
            </p:extLst>
          </p:nvPr>
        </p:nvGraphicFramePr>
        <p:xfrm>
          <a:off x="6532495" y="1860640"/>
          <a:ext cx="5549900" cy="1492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549760" imgH="1492200" progId="Paint.Picture">
                  <p:embed/>
                </p:oleObj>
              </mc:Choice>
              <mc:Fallback>
                <p:oleObj name="Bitmap Image" r:id="rId8" imgW="5549760" imgH="149220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5F551DC8-1B45-4A8F-91C1-4689F6D122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532495" y="1860640"/>
                        <a:ext cx="5549900" cy="1492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B9EC9B2-53AE-F5D5-153C-546994036E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3879463"/>
              </p:ext>
            </p:extLst>
          </p:nvPr>
        </p:nvGraphicFramePr>
        <p:xfrm>
          <a:off x="6599657" y="3400193"/>
          <a:ext cx="5482738" cy="18848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6889680" imgH="2368440" progId="Paint.Picture">
                  <p:embed/>
                </p:oleObj>
              </mc:Choice>
              <mc:Fallback>
                <p:oleObj name="Bitmap Image" r:id="rId10" imgW="6889680" imgH="2368440" progId="Paint.Picture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99AB77A-DE36-448C-9BC4-7731E9D84F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599657" y="3400193"/>
                        <a:ext cx="5482738" cy="18848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9549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9D91-2CCA-F2B5-F453-20DBB6F65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134507"/>
            <a:ext cx="8534400" cy="1507067"/>
          </a:xfrm>
        </p:spPr>
        <p:txBody>
          <a:bodyPr/>
          <a:lstStyle/>
          <a:p>
            <a:r>
              <a:rPr lang="en-GB" dirty="0"/>
              <a:t>Diversity v antiracism</a:t>
            </a:r>
          </a:p>
        </p:txBody>
      </p:sp>
      <p:pic>
        <p:nvPicPr>
          <p:cNvPr id="4" name="Picture 2" descr="Equalities">
            <a:extLst>
              <a:ext uri="{FF2B5EF4-FFF2-40B4-BE49-F238E27FC236}">
                <a16:creationId xmlns:a16="http://schemas.microsoft.com/office/drawing/2014/main" id="{6C819EEA-6E31-0A71-31EA-BE8A179E5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725" y="1216058"/>
            <a:ext cx="6376517" cy="391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A7EB6B-2123-FC93-10ED-E1B5250CAA5D}"/>
              </a:ext>
            </a:extLst>
          </p:cNvPr>
          <p:cNvSpPr txBox="1"/>
          <p:nvPr/>
        </p:nvSpPr>
        <p:spPr>
          <a:xfrm>
            <a:off x="7428393" y="1884359"/>
            <a:ext cx="45915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1" dirty="0">
                <a:effectLst/>
              </a:rPr>
              <a:t>“‘Race’ is strongly linked to skin </a:t>
            </a:r>
            <a:r>
              <a:rPr lang="en-US" b="0" i="1" dirty="0" err="1">
                <a:effectLst/>
              </a:rPr>
              <a:t>colour</a:t>
            </a:r>
            <a:r>
              <a:rPr lang="en-US" b="0" i="1" dirty="0">
                <a:effectLst/>
              </a:rPr>
              <a:t>. White populations across the world were not ‘</a:t>
            </a:r>
            <a:r>
              <a:rPr lang="en-US" b="0" i="1" dirty="0" err="1">
                <a:effectLst/>
              </a:rPr>
              <a:t>racialised</a:t>
            </a:r>
            <a:r>
              <a:rPr lang="en-US" b="0" i="1" dirty="0">
                <a:effectLst/>
              </a:rPr>
              <a:t>’ in the same way non-white populations were. </a:t>
            </a:r>
          </a:p>
          <a:p>
            <a:endParaRPr lang="en-US" i="1" dirty="0"/>
          </a:p>
          <a:p>
            <a:r>
              <a:rPr lang="en-US" b="0" i="1" dirty="0">
                <a:effectLst/>
              </a:rPr>
              <a:t>Their process of </a:t>
            </a:r>
            <a:r>
              <a:rPr lang="en-US" b="0" i="1" dirty="0" err="1">
                <a:effectLst/>
              </a:rPr>
              <a:t>racialisation</a:t>
            </a:r>
            <a:r>
              <a:rPr lang="en-US" b="0" i="1" dirty="0">
                <a:effectLst/>
              </a:rPr>
              <a:t> brought advantages rather than disadvantages.” </a:t>
            </a:r>
            <a:r>
              <a:rPr lang="en-US" b="0" i="0" dirty="0">
                <a:solidFill>
                  <a:srgbClr val="505050"/>
                </a:solidFill>
                <a:effectLst/>
                <a:latin typeface="helvetica-w01-light"/>
              </a:rPr>
              <a:t> </a:t>
            </a:r>
          </a:p>
          <a:p>
            <a:endParaRPr lang="en-US" dirty="0">
              <a:solidFill>
                <a:srgbClr val="505050"/>
              </a:solidFill>
              <a:latin typeface="helvetica-w01-light"/>
            </a:endParaRPr>
          </a:p>
          <a:p>
            <a:r>
              <a:rPr lang="en-US" b="0" i="0" dirty="0">
                <a:effectLst/>
              </a:rPr>
              <a:t>Coalition fo</a:t>
            </a:r>
            <a:r>
              <a:rPr lang="en-US" dirty="0"/>
              <a:t>r Racial Equity and Rights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7557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What is Curriculum for Excellence? | Curriculum for Excellence | Policy  drivers | Policy for Scottish education | Scottish education system |  Education Scotland">
            <a:extLst>
              <a:ext uri="{FF2B5EF4-FFF2-40B4-BE49-F238E27FC236}">
                <a16:creationId xmlns:a16="http://schemas.microsoft.com/office/drawing/2014/main" id="{2F1E4721-EF93-C1B6-5638-90113C672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0376" y="1653373"/>
            <a:ext cx="4777906" cy="3139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710302-0512-F53D-D695-AD41589AFC44}"/>
              </a:ext>
            </a:extLst>
          </p:cNvPr>
          <p:cNvSpPr txBox="1"/>
          <p:nvPr/>
        </p:nvSpPr>
        <p:spPr>
          <a:xfrm>
            <a:off x="3626194" y="435536"/>
            <a:ext cx="689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/>
                </a:solidFill>
              </a:rPr>
              <a:t>Where do we want to be?</a:t>
            </a:r>
            <a:endParaRPr lang="en-GB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A0CDB8-9C6C-8849-5003-7B0B7AEA63EE}"/>
              </a:ext>
            </a:extLst>
          </p:cNvPr>
          <p:cNvSpPr txBox="1"/>
          <p:nvPr/>
        </p:nvSpPr>
        <p:spPr>
          <a:xfrm>
            <a:off x="546254" y="1330208"/>
            <a:ext cx="2673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*Sense of identity</a:t>
            </a:r>
          </a:p>
          <a:p>
            <a:r>
              <a:rPr lang="en-GB" dirty="0"/>
              <a:t>*Valuing background and lived experience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0881A0-D7C5-2A37-15FD-A2D543ABC4CE}"/>
              </a:ext>
            </a:extLst>
          </p:cNvPr>
          <p:cNvSpPr txBox="1"/>
          <p:nvPr/>
        </p:nvSpPr>
        <p:spPr>
          <a:xfrm>
            <a:off x="666964" y="5066127"/>
            <a:ext cx="2673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*Stand alone events</a:t>
            </a:r>
          </a:p>
          <a:p>
            <a:r>
              <a:rPr lang="en-GB" dirty="0"/>
              <a:t>*Inclusion and parental engagement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8A265C-0587-EE9B-00A2-2E577AD0E0CA}"/>
              </a:ext>
            </a:extLst>
          </p:cNvPr>
          <p:cNvSpPr txBox="1"/>
          <p:nvPr/>
        </p:nvSpPr>
        <p:spPr>
          <a:xfrm>
            <a:off x="8718140" y="1120448"/>
            <a:ext cx="30100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*Why do we teach what we teach?</a:t>
            </a:r>
          </a:p>
          <a:p>
            <a:r>
              <a:rPr lang="en-GB" dirty="0"/>
              <a:t>*Whose perspective is it from?</a:t>
            </a:r>
          </a:p>
          <a:p>
            <a:r>
              <a:rPr lang="en-GB" dirty="0"/>
              <a:t>*Whose perspective is missing?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026A3C-F1A6-C37B-FA36-78AA60B7F113}"/>
              </a:ext>
            </a:extLst>
          </p:cNvPr>
          <p:cNvSpPr txBox="1"/>
          <p:nvPr/>
        </p:nvSpPr>
        <p:spPr>
          <a:xfrm>
            <a:off x="8411635" y="5066127"/>
            <a:ext cx="3113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*Knowledge of racial literacy</a:t>
            </a:r>
          </a:p>
          <a:p>
            <a:r>
              <a:rPr lang="en-GB" dirty="0"/>
              <a:t>*What resources do we use?</a:t>
            </a:r>
          </a:p>
        </p:txBody>
      </p:sp>
    </p:spTree>
    <p:extLst>
      <p:ext uri="{BB962C8B-B14F-4D97-AF65-F5344CB8AC3E}">
        <p14:creationId xmlns:p14="http://schemas.microsoft.com/office/powerpoint/2010/main" val="294428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63243-ED77-5896-9D1D-3A97E0A5E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Developing antiracist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B102B-E939-4431-348B-E745425E0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64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What if we don’t have lived experience?</a:t>
            </a:r>
          </a:p>
          <a:p>
            <a:pPr rtl="0" fontAlgn="base">
              <a:spcBef>
                <a:spcPts val="64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chemeClr val="tx1"/>
              </a:solidFill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What if we don’t have access to community groups </a:t>
            </a:r>
            <a:r>
              <a:rPr lang="en-US" dirty="0">
                <a:solidFill>
                  <a:schemeClr val="tx1"/>
                </a:solidFill>
              </a:rPr>
              <a:t>or individuals </a:t>
            </a: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that can support our antiracism work?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chemeClr val="tx1"/>
              </a:solidFill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How do we judge if a resource or example is racist?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chemeClr val="tx1"/>
              </a:solidFill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How can we build </a:t>
            </a:r>
            <a:r>
              <a:rPr lang="en-US" dirty="0">
                <a:solidFill>
                  <a:schemeClr val="tx1"/>
                </a:solidFill>
              </a:rPr>
              <a:t>our</a:t>
            </a: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 knowledge and understanding in this area?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60192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333</TotalTime>
  <Words>716</Words>
  <Application>Microsoft Office PowerPoint</Application>
  <PresentationFormat>Widescreen</PresentationFormat>
  <Paragraphs>101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Century Gothic</vt:lpstr>
      <vt:lpstr>helvetica-w01-light</vt:lpstr>
      <vt:lpstr>MentiText</vt:lpstr>
      <vt:lpstr>Wingdings 3</vt:lpstr>
      <vt:lpstr>Slice</vt:lpstr>
      <vt:lpstr>Bitmap Image</vt:lpstr>
      <vt:lpstr>Introducing Antiracist critical thinking</vt:lpstr>
      <vt:lpstr>Antiracist critical thinking</vt:lpstr>
      <vt:lpstr>Initial Reflections</vt:lpstr>
      <vt:lpstr>Role of scotland’s schools</vt:lpstr>
      <vt:lpstr>Current developments</vt:lpstr>
      <vt:lpstr>Antiracism – why now?</vt:lpstr>
      <vt:lpstr>Diversity v antiracism</vt:lpstr>
      <vt:lpstr>PowerPoint Presentation</vt:lpstr>
      <vt:lpstr>Developing antiracist practice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Role of scotland’s schools</vt:lpstr>
      <vt:lpstr>Over to you</vt:lpstr>
      <vt:lpstr>Optional extension task</vt:lpstr>
      <vt:lpstr>Any Questions or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Antiracist critical thinking model</dc:title>
  <dc:creator>Nuzhat Uthmani</dc:creator>
  <cp:lastModifiedBy>Nuzhat Uthmani</cp:lastModifiedBy>
  <cp:revision>13</cp:revision>
  <dcterms:created xsi:type="dcterms:W3CDTF">2022-06-18T20:04:02Z</dcterms:created>
  <dcterms:modified xsi:type="dcterms:W3CDTF">2023-03-17T20:05:26Z</dcterms:modified>
</cp:coreProperties>
</file>

<file path=docProps/thumbnail.jpeg>
</file>